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72B1BB70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73" r:id="rId6"/>
    <p:sldId id="274" r:id="rId7"/>
    <p:sldId id="275" r:id="rId8"/>
    <p:sldId id="266" r:id="rId9"/>
    <p:sldId id="278" r:id="rId10"/>
    <p:sldId id="280" r:id="rId11"/>
    <p:sldId id="281" r:id="rId12"/>
    <p:sldId id="282" r:id="rId13"/>
    <p:sldId id="283" r:id="rId14"/>
    <p:sldId id="284" r:id="rId15"/>
    <p:sldId id="286" r:id="rId16"/>
    <p:sldId id="261" r:id="rId17"/>
    <p:sldId id="277" r:id="rId18"/>
    <p:sldId id="267" r:id="rId19"/>
    <p:sldId id="262" r:id="rId20"/>
    <p:sldId id="287" r:id="rId21"/>
    <p:sldId id="299" r:id="rId22"/>
    <p:sldId id="300" r:id="rId23"/>
    <p:sldId id="285" r:id="rId24"/>
    <p:sldId id="301" r:id="rId25"/>
    <p:sldId id="263" r:id="rId26"/>
    <p:sldId id="264" r:id="rId27"/>
    <p:sldId id="268" r:id="rId28"/>
    <p:sldId id="288" r:id="rId29"/>
    <p:sldId id="272" r:id="rId30"/>
    <p:sldId id="269" r:id="rId31"/>
    <p:sldId id="270" r:id="rId32"/>
    <p:sldId id="271" r:id="rId33"/>
    <p:sldId id="302" r:id="rId34"/>
    <p:sldId id="289" r:id="rId35"/>
    <p:sldId id="290" r:id="rId36"/>
    <p:sldId id="291" r:id="rId37"/>
    <p:sldId id="292" r:id="rId38"/>
    <p:sldId id="295" r:id="rId39"/>
    <p:sldId id="294" r:id="rId40"/>
    <p:sldId id="293" r:id="rId41"/>
    <p:sldId id="296" r:id="rId42"/>
    <p:sldId id="297" r:id="rId43"/>
    <p:sldId id="298" r:id="rId44"/>
    <p:sldId id="30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8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8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2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9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6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B398A08-D98C-467E-89B9-EA8F4F12EB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1956BA-13EF-495A-A4A3-35A51D8F29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2B1BB70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2B1BB70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2B1BB70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2B1BB70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2B1BB70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2B1BB70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67057"/>
          </a:xfrm>
        </p:spPr>
        <p:txBody>
          <a:bodyPr>
            <a:noAutofit/>
          </a:bodyPr>
          <a:lstStyle/>
          <a:p>
            <a:r>
              <a:rPr lang="en-US" sz="4800" i="1" dirty="0"/>
              <a:t>Urbanization, food systems, and the diet transformation in developing </a:t>
            </a:r>
            <a:r>
              <a:rPr lang="en-US" sz="4800" i="1" dirty="0" smtClean="0"/>
              <a:t>countries:</a:t>
            </a:r>
            <a:br>
              <a:rPr lang="en-US" sz="4800" i="1" dirty="0" smtClean="0"/>
            </a:br>
            <a:r>
              <a:rPr lang="en-US" sz="3600" i="1" dirty="0" smtClean="0"/>
              <a:t>What </a:t>
            </a:r>
            <a:r>
              <a:rPr lang="en-US" sz="3600" i="1" dirty="0"/>
              <a:t>do we know, and what do we need to know</a:t>
            </a:r>
            <a:r>
              <a:rPr lang="en-US" sz="3600" i="1" dirty="0" smtClean="0"/>
              <a:t>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0941"/>
            <a:ext cx="9144000" cy="17901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David Tschirley</a:t>
            </a:r>
          </a:p>
          <a:p>
            <a:pPr algn="l"/>
            <a:r>
              <a:rPr lang="en-US" sz="1600" dirty="0" smtClean="0"/>
              <a:t>Keynote Address for “Hungry Cities: The Global Revolution in Food Systems”</a:t>
            </a:r>
          </a:p>
          <a:p>
            <a:pPr algn="l"/>
            <a:r>
              <a:rPr lang="en-US" sz="1600" dirty="0" smtClean="0"/>
              <a:t>Sponsored by the ILSI Research Foundation</a:t>
            </a:r>
          </a:p>
          <a:p>
            <a:pPr algn="l"/>
            <a:r>
              <a:rPr lang="en-US" sz="1600" dirty="0" smtClean="0"/>
              <a:t>La Jolla, CA, 23 January,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d:image003.png@01D00411.72B1BB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1" y="1337102"/>
            <a:ext cx="7362699" cy="55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71970" y="228601"/>
            <a:ext cx="787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Kernel regression results on purchased food budget shares,</a:t>
            </a:r>
          </a:p>
          <a:p>
            <a:pPr algn="ctr"/>
            <a:r>
              <a:rPr lang="en-US" sz="2400" dirty="0"/>
              <a:t>additionally weighted by population across 5 countries of ESA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687704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Unprocessed non-perishable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566" y="5687704"/>
            <a:ext cx="27722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Low processed non-perishable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949288"/>
            <a:ext cx="28110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non-perishable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7804" y="5959158"/>
            <a:ext cx="24345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Unprocessed perishable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229473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Low processed perishable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6214646"/>
            <a:ext cx="2416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perishable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544" y="5679744"/>
            <a:ext cx="187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51160" y="5679744"/>
            <a:ext cx="6629400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6100" y="6603074"/>
            <a:ext cx="759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600" dirty="0"/>
              <a:t>Source: Author calculations from LSMS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d:image003.png@01D00411.72B1BB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1" y="1337102"/>
            <a:ext cx="7362699" cy="55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71970" y="228601"/>
            <a:ext cx="787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Kernel regression results on purchased food budget shares,</a:t>
            </a:r>
          </a:p>
          <a:p>
            <a:pPr algn="ctr"/>
            <a:r>
              <a:rPr lang="en-US" sz="2400" dirty="0"/>
              <a:t>additionally weighted by population across 5 countries of ESA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687704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Unprocessed non-perishable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566" y="5687704"/>
            <a:ext cx="27722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Low processed non-perishable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949288"/>
            <a:ext cx="28110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non-perishable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7804" y="5959158"/>
            <a:ext cx="24345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Unprocessed perishable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229473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Low processed perishable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6214646"/>
            <a:ext cx="2416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perishable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544" y="5679744"/>
            <a:ext cx="187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51160" y="5679744"/>
            <a:ext cx="6629400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31464" y="1856096"/>
            <a:ext cx="5116033" cy="3200400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86100" y="6603074"/>
            <a:ext cx="759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600" dirty="0"/>
              <a:t>Source: Author calculations from LSMS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d:image003.png@01D00411.72B1BB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1" y="1337102"/>
            <a:ext cx="7362699" cy="55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71970" y="228601"/>
            <a:ext cx="787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Kernel regression results on purchased food budget shares,</a:t>
            </a:r>
          </a:p>
          <a:p>
            <a:pPr algn="ctr"/>
            <a:r>
              <a:rPr lang="en-US" sz="2400" dirty="0"/>
              <a:t>additionally weighted by population across 5 countries of ESA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687704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Unprocessed non-perishable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566" y="5687704"/>
            <a:ext cx="27722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Low processed non-perishable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949288"/>
            <a:ext cx="28110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non-perishable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7804" y="5959158"/>
            <a:ext cx="24345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Unprocessed perishable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229473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Low processed perishable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6214646"/>
            <a:ext cx="2416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perishable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544" y="5679744"/>
            <a:ext cx="187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51160" y="5679744"/>
            <a:ext cx="6629400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51160" y="1869744"/>
            <a:ext cx="1363641" cy="3200400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94434" y="1856096"/>
            <a:ext cx="3837296" cy="3200400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6100" y="6603074"/>
            <a:ext cx="759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600" dirty="0"/>
              <a:t>Source: Author calculations from LSMS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d:image003.png@01D00411.72B1BB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1" y="1337102"/>
            <a:ext cx="7362699" cy="55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71970" y="228601"/>
            <a:ext cx="787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Kernel regression results on purchased food budget shares,</a:t>
            </a:r>
          </a:p>
          <a:p>
            <a:pPr algn="ctr"/>
            <a:r>
              <a:rPr lang="en-US" sz="2400" dirty="0"/>
              <a:t>additionally weighted by population across 5 countries of ESA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687704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Unprocessed non-perishable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566" y="5687704"/>
            <a:ext cx="27722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Low processed non-perishable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949288"/>
            <a:ext cx="28110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non-perishable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7804" y="5959158"/>
            <a:ext cx="24345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Unprocessed perishable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229473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Low processed perishable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6214646"/>
            <a:ext cx="2416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perishable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544" y="5679744"/>
            <a:ext cx="187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51160" y="5679744"/>
            <a:ext cx="6629400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51160" y="1869744"/>
            <a:ext cx="2582841" cy="3200400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86100" y="6603074"/>
            <a:ext cx="759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600" dirty="0"/>
              <a:t>Source: Author calculations from LSMS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d:image003.png@01D00411.72B1BB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1" y="1337102"/>
            <a:ext cx="7362699" cy="55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71970" y="228601"/>
            <a:ext cx="787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Kernel regression results on purchased food budget shares,</a:t>
            </a:r>
          </a:p>
          <a:p>
            <a:pPr algn="ctr"/>
            <a:r>
              <a:rPr lang="en-US" sz="2400" dirty="0"/>
              <a:t>additionally weighted by population across 5 countries of ESA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687704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Unprocessed non-perishable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566" y="5687704"/>
            <a:ext cx="27722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Low processed non-perishable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949288"/>
            <a:ext cx="28110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non-perishable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7804" y="5959158"/>
            <a:ext cx="24345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Unprocessed perishable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229473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Low processed perishable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6214646"/>
            <a:ext cx="2416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perishable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544" y="5679744"/>
            <a:ext cx="187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51160" y="5679744"/>
            <a:ext cx="6629400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31464" y="1856096"/>
            <a:ext cx="5116033" cy="3200400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US" sz="2800" b="1" i="1" dirty="0" smtClean="0">
                <a:solidFill>
                  <a:srgbClr val="0070C0"/>
                </a:solidFill>
              </a:rPr>
              <a:t>Dramatic diet </a:t>
            </a:r>
            <a:r>
              <a:rPr lang="en-US" sz="2800" b="1" i="1" dirty="0">
                <a:solidFill>
                  <a:srgbClr val="0070C0"/>
                </a:solidFill>
              </a:rPr>
              <a:t>change has already occurred by the time a household rises </a:t>
            </a:r>
            <a:r>
              <a:rPr lang="en-US" sz="2800" b="1" i="1" u="sng" dirty="0">
                <a:solidFill>
                  <a:srgbClr val="0070C0"/>
                </a:solidFill>
              </a:rPr>
              <a:t>up</a:t>
            </a:r>
            <a:r>
              <a:rPr lang="en-US" sz="2800" b="1" i="1" dirty="0">
                <a:solidFill>
                  <a:srgbClr val="0070C0"/>
                </a:solidFill>
              </a:rPr>
              <a:t> to the international poverty line</a:t>
            </a:r>
          </a:p>
        </p:txBody>
      </p:sp>
      <p:sp>
        <p:nvSpPr>
          <p:cNvPr id="17" name="Oval 16"/>
          <p:cNvSpPr/>
          <p:nvPr/>
        </p:nvSpPr>
        <p:spPr>
          <a:xfrm>
            <a:off x="2751161" y="2743200"/>
            <a:ext cx="1353007" cy="22860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6100" y="6603074"/>
            <a:ext cx="759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600" dirty="0"/>
              <a:t>Source: Author calculations from LSMS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d:image003.png@01D00411.72B1BB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1" y="1337102"/>
            <a:ext cx="7362699" cy="55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71970" y="228601"/>
            <a:ext cx="787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Kernel regression results on purchased food budget shares,</a:t>
            </a:r>
          </a:p>
          <a:p>
            <a:pPr algn="ctr"/>
            <a:r>
              <a:rPr lang="en-US" sz="2400" dirty="0"/>
              <a:t>additionally weighted by population across 5 countries of ESA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687704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Unprocessed non-perishable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566" y="5687704"/>
            <a:ext cx="27722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Low processed non-perishable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949288"/>
            <a:ext cx="28110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non-perishable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7804" y="5959158"/>
            <a:ext cx="24345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Unprocessed perishable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229473"/>
            <a:ext cx="2621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Low processed perishable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6214646"/>
            <a:ext cx="2416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High processed perishable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544" y="5679744"/>
            <a:ext cx="187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51160" y="5679744"/>
            <a:ext cx="6629400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31464" y="1856096"/>
            <a:ext cx="5116033" cy="3200400"/>
          </a:xfrm>
          <a:prstGeom prst="rect">
            <a:avLst/>
          </a:prstGeom>
          <a:solidFill>
            <a:schemeClr val="accent4">
              <a:lumMod val="60000"/>
              <a:lumOff val="4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US" sz="2800" b="1" i="1" dirty="0" smtClean="0">
                <a:solidFill>
                  <a:srgbClr val="0070C0"/>
                </a:solidFill>
              </a:rPr>
              <a:t>So there is enormous pressure on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agrifood</a:t>
            </a:r>
            <a:r>
              <a:rPr lang="en-US" sz="2800" b="1" i="1" dirty="0" smtClean="0">
                <a:solidFill>
                  <a:srgbClr val="0070C0"/>
                </a:solidFill>
              </a:rPr>
              <a:t> system, NOW, to respond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51161" y="2743200"/>
            <a:ext cx="1353007" cy="22860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6100" y="6603074"/>
            <a:ext cx="759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600" dirty="0"/>
              <a:t>Source: Author calculations from LSMS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585216"/>
            <a:ext cx="10694631" cy="14996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#3: Urban demand is driving the transformation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/>
              <a:t>Urban demand </a:t>
            </a:r>
            <a:r>
              <a:rPr lang="en-US" sz="3200" dirty="0" smtClean="0"/>
              <a:t>now </a:t>
            </a:r>
            <a:r>
              <a:rPr lang="en-US" sz="3200" dirty="0"/>
              <a:t>over 50% of all food demand through markets in East and Southern </a:t>
            </a:r>
            <a:r>
              <a:rPr lang="en-US" sz="3200" dirty="0" smtClean="0"/>
              <a:t>Africa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least urbanized area of the </a:t>
            </a:r>
            <a:r>
              <a:rPr lang="en-US" sz="2800" dirty="0" smtClean="0"/>
              <a:t>continent</a:t>
            </a:r>
          </a:p>
          <a:p>
            <a:pPr lvl="2"/>
            <a:r>
              <a:rPr lang="en-US" sz="2800" dirty="0" smtClean="0"/>
              <a:t>Up to 70% and 80% elsewhere</a:t>
            </a:r>
            <a:endParaRPr lang="en-US" sz="2800" dirty="0"/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Very rapid growth</a:t>
            </a:r>
          </a:p>
          <a:p>
            <a:pPr lvl="2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% to 4% growth in urban populations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PLUS …</a:t>
            </a:r>
          </a:p>
          <a:p>
            <a:pPr lvl="2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% to 5% growth in per capita incomes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  <a:p>
            <a:pPr lvl="2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means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explosive growth in urban demand through markets</a:t>
            </a:r>
          </a:p>
          <a:p>
            <a:pPr lvl="3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Up to 8x over 30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585216"/>
            <a:ext cx="10694631" cy="14996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#3: Urban demand is driving the transformation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Urban demand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now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over 50% of all food demand through markets in East and Southern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Africa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least urbanized area of the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continent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Up to 70% and 80% elsewhere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3200" dirty="0" smtClean="0"/>
              <a:t>Very rapid growth</a:t>
            </a:r>
          </a:p>
          <a:p>
            <a:pPr lvl="2"/>
            <a:r>
              <a:rPr lang="en-US" sz="2400" dirty="0" smtClean="0"/>
              <a:t>3</a:t>
            </a:r>
            <a:r>
              <a:rPr lang="en-US" sz="2400" dirty="0"/>
              <a:t>% to 4% growth in urban populations </a:t>
            </a:r>
            <a:r>
              <a:rPr lang="en-US" sz="2400" dirty="0" smtClean="0"/>
              <a:t>PLUS …</a:t>
            </a:r>
          </a:p>
          <a:p>
            <a:pPr lvl="2"/>
            <a:r>
              <a:rPr lang="en-US" sz="2400" dirty="0" smtClean="0"/>
              <a:t>2</a:t>
            </a:r>
            <a:r>
              <a:rPr lang="en-US" sz="2400" dirty="0"/>
              <a:t>% to 5% growth in per capita incomes </a:t>
            </a:r>
            <a:r>
              <a:rPr lang="en-US" sz="2400" dirty="0" smtClean="0"/>
              <a:t>…</a:t>
            </a:r>
          </a:p>
          <a:p>
            <a:pPr lvl="2"/>
            <a:r>
              <a:rPr lang="en-US" sz="2400" dirty="0" smtClean="0"/>
              <a:t>means </a:t>
            </a:r>
            <a:r>
              <a:rPr lang="en-US" sz="2400" dirty="0"/>
              <a:t>explosive growth in urban demand through markets</a:t>
            </a:r>
          </a:p>
          <a:p>
            <a:pPr lvl="3"/>
            <a:r>
              <a:rPr lang="en-US" sz="3600" b="1" i="1" dirty="0">
                <a:solidFill>
                  <a:srgbClr val="C00000"/>
                </a:solidFill>
              </a:rPr>
              <a:t>Up to 8x over 30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54788" cy="14996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#3: </a:t>
            </a:r>
            <a:r>
              <a:rPr lang="en-US" sz="4800" dirty="0"/>
              <a:t>Urban demand is driving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Especially </a:t>
            </a:r>
            <a:r>
              <a:rPr lang="en-US" sz="3200" u="sng" dirty="0"/>
              <a:t>secondary and tertiary cities</a:t>
            </a:r>
          </a:p>
          <a:p>
            <a:pPr lvl="2"/>
            <a:r>
              <a:rPr lang="en-US" sz="2800" dirty="0"/>
              <a:t>About 60% of urban population, growing </a:t>
            </a:r>
            <a:r>
              <a:rPr lang="en-US" sz="2800" dirty="0" smtClean="0"/>
              <a:t>rapidly</a:t>
            </a:r>
          </a:p>
          <a:p>
            <a:pPr lvl="2"/>
            <a:r>
              <a:rPr lang="en-US" sz="2800" dirty="0" smtClean="0"/>
              <a:t>A chance to “get it right” in urban areas with little marketing infrastructure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71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#4: Local demand and supply dominate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9720071" cy="4224529"/>
          </a:xfrm>
        </p:spPr>
        <p:txBody>
          <a:bodyPr/>
          <a:lstStyle/>
          <a:p>
            <a:pPr lvl="1"/>
            <a:r>
              <a:rPr lang="en-US" sz="3200" dirty="0"/>
              <a:t>About 90% of all food is from local production </a:t>
            </a:r>
            <a:endParaRPr lang="en-US" sz="3200" dirty="0" smtClean="0"/>
          </a:p>
          <a:p>
            <a:pPr lvl="1"/>
            <a:r>
              <a:rPr lang="en-US" sz="3200" dirty="0" smtClean="0"/>
              <a:t>And reliance </a:t>
            </a:r>
            <a:r>
              <a:rPr lang="en-US" sz="3200" dirty="0"/>
              <a:t>on imports is </a:t>
            </a:r>
            <a:r>
              <a:rPr lang="en-US" sz="3200" u="sng" dirty="0"/>
              <a:t>not</a:t>
            </a:r>
            <a:r>
              <a:rPr lang="en-US" sz="3200" dirty="0"/>
              <a:t> systematically rising, even in Africa</a:t>
            </a:r>
          </a:p>
          <a:p>
            <a:pPr lvl="1"/>
            <a:endParaRPr lang="en-US" sz="32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Extensive analysis of household expenditure data sets across Africa and Asia</a:t>
            </a:r>
          </a:p>
          <a:p>
            <a:r>
              <a:rPr lang="en-US" sz="2800" dirty="0" smtClean="0"/>
              <a:t>Processed foods inventories</a:t>
            </a:r>
          </a:p>
          <a:p>
            <a:r>
              <a:rPr lang="en-US" sz="2800" dirty="0" smtClean="0"/>
              <a:t>“Stacked surveys” of rapidly growing value chains</a:t>
            </a:r>
          </a:p>
          <a:p>
            <a:r>
              <a:rPr lang="en-US" sz="2800" dirty="0" smtClean="0"/>
              <a:t>30 years of fieldwork in Africa and Asia</a:t>
            </a:r>
          </a:p>
          <a:p>
            <a:r>
              <a:rPr lang="en-US" sz="2800" dirty="0" smtClean="0"/>
              <a:t>A focus on linking rural and urban, not just on urban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95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Local demand and supply dominate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17290"/>
            <a:ext cx="9720071" cy="439207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62" y="1657350"/>
            <a:ext cx="8427181" cy="50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Local demand and supply dominate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17290"/>
            <a:ext cx="9720071" cy="439207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62" y="1657350"/>
            <a:ext cx="8427181" cy="50354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94136" y="1917290"/>
            <a:ext cx="2735239" cy="74018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Local demand and supply dominate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17290"/>
            <a:ext cx="9720071" cy="439207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62" y="1657350"/>
            <a:ext cx="8427181" cy="50354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4440" y="1931578"/>
            <a:ext cx="2735239" cy="76876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Local demand and supply dominate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In urban East </a:t>
            </a:r>
            <a:r>
              <a:rPr lang="en-US" sz="3200" dirty="0"/>
              <a:t>and Southern Africa, the import share in the diet </a:t>
            </a:r>
            <a:r>
              <a:rPr lang="en-US" sz="3200" u="sng" dirty="0"/>
              <a:t>does not rise with </a:t>
            </a:r>
            <a:r>
              <a:rPr lang="en-US" sz="3200" u="sng" dirty="0" smtClean="0"/>
              <a:t>income</a:t>
            </a:r>
          </a:p>
          <a:p>
            <a:pPr lvl="1"/>
            <a:r>
              <a:rPr lang="en-US" sz="3200" dirty="0" smtClean="0"/>
              <a:t>Import shares do rise with income in rural areas …</a:t>
            </a:r>
          </a:p>
          <a:p>
            <a:pPr lvl="1"/>
            <a:r>
              <a:rPr lang="en-US" sz="3200" dirty="0" smtClean="0"/>
              <a:t>And they are higher in urban- than in rural areas</a:t>
            </a:r>
          </a:p>
          <a:p>
            <a:pPr lvl="1"/>
            <a:r>
              <a:rPr lang="en-US" sz="3200" dirty="0" smtClean="0"/>
              <a:t>But both appear to be driven by the move to </a:t>
            </a:r>
            <a:r>
              <a:rPr lang="en-US" sz="3200" u="sng" dirty="0" smtClean="0"/>
              <a:t>purchased food</a:t>
            </a:r>
            <a:r>
              <a:rPr lang="en-US" sz="3200" dirty="0" smtClean="0"/>
              <a:t>, not by income </a:t>
            </a:r>
            <a:r>
              <a:rPr lang="en-US" sz="3200" i="1" dirty="0" smtClean="0"/>
              <a:t>per se</a:t>
            </a:r>
            <a:endParaRPr lang="en-US" sz="3200" dirty="0" smtClean="0"/>
          </a:p>
          <a:p>
            <a:pPr lvl="2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28800"/>
            <a:ext cx="9720071" cy="448056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Contrary to conventional wisdom, many countries in Africa are “holding their own” in meeting their food needs, and rising incomes per se should not change this 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2462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36640" cy="14996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#5: Flow of food bi- and even tri-directional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478200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dirty="0" smtClean="0"/>
              <a:t>Rural-urban</a:t>
            </a:r>
          </a:p>
          <a:p>
            <a:pPr lvl="2"/>
            <a:r>
              <a:rPr lang="en-US" sz="2800" dirty="0"/>
              <a:t>W</a:t>
            </a:r>
            <a:r>
              <a:rPr lang="en-US" sz="2800" dirty="0" smtClean="0"/>
              <a:t>hat </a:t>
            </a:r>
            <a:r>
              <a:rPr lang="en-US" sz="2800" dirty="0"/>
              <a:t>we’ve always known</a:t>
            </a:r>
          </a:p>
          <a:p>
            <a:pPr lvl="2"/>
            <a:r>
              <a:rPr lang="en-US" sz="2800" dirty="0"/>
              <a:t>But </a:t>
            </a:r>
            <a:r>
              <a:rPr lang="en-US" sz="2800" dirty="0" smtClean="0"/>
              <a:t>now more than ever, </a:t>
            </a:r>
            <a:r>
              <a:rPr lang="en-US" sz="2800" u="sng" dirty="0" smtClean="0"/>
              <a:t>linking </a:t>
            </a:r>
            <a:r>
              <a:rPr lang="en-US" sz="2800" u="sng" dirty="0"/>
              <a:t>to urban</a:t>
            </a:r>
            <a:r>
              <a:rPr lang="en-US" sz="2800" dirty="0"/>
              <a:t> demand is </a:t>
            </a:r>
            <a:r>
              <a:rPr lang="en-US" sz="2800" dirty="0" smtClean="0"/>
              <a:t>central </a:t>
            </a:r>
            <a:r>
              <a:rPr lang="en-US" sz="2800" dirty="0"/>
              <a:t>to rural growth and poverty alleviation</a:t>
            </a:r>
          </a:p>
          <a:p>
            <a:pPr lvl="1"/>
            <a:r>
              <a:rPr lang="en-US" sz="3200" dirty="0" smtClean="0"/>
              <a:t>Urban-rural</a:t>
            </a:r>
          </a:p>
          <a:p>
            <a:pPr lvl="2"/>
            <a:r>
              <a:rPr lang="en-US" sz="2800" dirty="0"/>
              <a:t>F</a:t>
            </a:r>
            <a:r>
              <a:rPr lang="en-US" sz="2800" dirty="0" smtClean="0"/>
              <a:t>low </a:t>
            </a:r>
            <a:r>
              <a:rPr lang="en-US" sz="2800" dirty="0"/>
              <a:t>of processed foods out to small towns and rural areas</a:t>
            </a:r>
          </a:p>
          <a:p>
            <a:pPr lvl="2"/>
            <a:r>
              <a:rPr lang="en-US" sz="2800" dirty="0"/>
              <a:t>Might this change with more distributed energy generation (solar)?</a:t>
            </a:r>
          </a:p>
          <a:p>
            <a:pPr lvl="1"/>
            <a:r>
              <a:rPr lang="en-US" sz="3200" dirty="0" smtClean="0"/>
              <a:t>Rural-rural</a:t>
            </a:r>
          </a:p>
          <a:p>
            <a:pPr lvl="2"/>
            <a:r>
              <a:rPr lang="en-US" sz="2800" dirty="0" smtClean="0"/>
              <a:t>e.g</a:t>
            </a:r>
            <a:r>
              <a:rPr lang="en-US" sz="2800" dirty="0"/>
              <a:t>. oilseed processing concentrated in areas around production, then flows to other rural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31552"/>
          </a:xfrm>
        </p:spPr>
        <p:txBody>
          <a:bodyPr/>
          <a:lstStyle/>
          <a:p>
            <a:r>
              <a:rPr lang="en-US" dirty="0" smtClean="0"/>
              <a:t>#6: Cities are not adequately prepared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7" y="1535687"/>
            <a:ext cx="3836068" cy="28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4" y="3080083"/>
            <a:ext cx="4700337" cy="3525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1310" y="2209238"/>
            <a:ext cx="4083665" cy="30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#6: Cities are not adequately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10 Asian cities and 11 of SSA have signed the Milan Urban Food Pact</a:t>
            </a:r>
          </a:p>
          <a:p>
            <a:pPr lvl="1"/>
            <a:r>
              <a:rPr lang="en-US" sz="2800" dirty="0"/>
              <a:t>But very little investment (certainly in SSA)</a:t>
            </a:r>
          </a:p>
          <a:p>
            <a:pPr lvl="2"/>
            <a:r>
              <a:rPr lang="en-US" sz="2400" dirty="0"/>
              <a:t>Unsuccessful attempts (Nairobi)</a:t>
            </a:r>
          </a:p>
          <a:p>
            <a:pPr lvl="1"/>
            <a:r>
              <a:rPr lang="en-US" sz="2800" dirty="0"/>
              <a:t>Appalling </a:t>
            </a:r>
            <a:r>
              <a:rPr lang="en-US" sz="2800" dirty="0" smtClean="0"/>
              <a:t>conditions (at least in Africa)</a:t>
            </a:r>
            <a:endParaRPr lang="en-US" sz="2800" dirty="0"/>
          </a:p>
          <a:p>
            <a:pPr lvl="1"/>
            <a:r>
              <a:rPr lang="en-US" sz="2800" dirty="0"/>
              <a:t>Outmoded models for investment and management in urban marketing infrastructure</a:t>
            </a:r>
          </a:p>
          <a:p>
            <a:pPr lvl="1"/>
            <a:r>
              <a:rPr lang="en-US" sz="2800" dirty="0"/>
              <a:t>Food not being integrated into urban </a:t>
            </a:r>
            <a:r>
              <a:rPr lang="en-US" sz="2800" dirty="0" smtClean="0"/>
              <a:t>planning</a:t>
            </a:r>
          </a:p>
          <a:p>
            <a:pPr lvl="2"/>
            <a:r>
              <a:rPr lang="en-US" sz="2400" dirty="0" smtClean="0"/>
              <a:t>Africa and Asia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#6: Cities are not adequately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In Africa, the supermarket revolution is obvious, but very young</a:t>
            </a:r>
          </a:p>
          <a:p>
            <a:pPr lvl="2"/>
            <a:r>
              <a:rPr lang="en-US" sz="2800" dirty="0" smtClean="0"/>
              <a:t>Supermarket sales need to rise by more than 5% per year just to MAINTAIN their SMALL market share!</a:t>
            </a:r>
          </a:p>
          <a:p>
            <a:pPr lvl="2"/>
            <a:endParaRPr lang="en-US" sz="2800" dirty="0"/>
          </a:p>
          <a:p>
            <a:pPr marL="310896" lvl="2" indent="0" algn="ctr">
              <a:buNone/>
            </a:pPr>
            <a:r>
              <a:rPr lang="en-US" sz="3200" b="1" i="1" dirty="0" smtClean="0"/>
              <a:t>Private investment cannot be expected to solve the dramatic inadequacy of urban marketing infrastructure in the short- to medium-term</a:t>
            </a:r>
            <a:endParaRPr lang="en-US" sz="36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i="1" dirty="0" smtClean="0"/>
          </a:p>
          <a:p>
            <a:pPr algn="ctr"/>
            <a:r>
              <a:rPr lang="en-US" sz="7200" i="1" dirty="0" smtClean="0"/>
              <a:t>Three broad implications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1251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i="1" dirty="0" smtClean="0"/>
          </a:p>
          <a:p>
            <a:pPr algn="ctr"/>
            <a:r>
              <a:rPr lang="en-US" sz="7200" i="1" dirty="0" smtClean="0"/>
              <a:t>What do we know?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2498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Massive agribusiness </a:t>
            </a:r>
            <a:r>
              <a:rPr lang="en-US" sz="3200" dirty="0" smtClean="0"/>
              <a:t>opportunities</a:t>
            </a:r>
          </a:p>
          <a:p>
            <a:pPr lvl="1"/>
            <a:r>
              <a:rPr lang="en-US" sz="2800" dirty="0" smtClean="0"/>
              <a:t>Who’s going to capture the growth?</a:t>
            </a:r>
          </a:p>
          <a:p>
            <a:pPr lvl="1"/>
            <a:r>
              <a:rPr lang="en-US" sz="2800" dirty="0" smtClean="0"/>
              <a:t>Imports, or local farmers and processors?</a:t>
            </a:r>
          </a:p>
          <a:p>
            <a:pPr lvl="1"/>
            <a:r>
              <a:rPr lang="en-US" sz="2800" dirty="0" smtClean="0"/>
              <a:t>If local: large, medium, or small?</a:t>
            </a:r>
            <a:endParaRPr lang="en-US" sz="2800" dirty="0"/>
          </a:p>
          <a:p>
            <a:pPr lvl="0"/>
            <a:r>
              <a:rPr lang="en-US" sz="3200" dirty="0"/>
              <a:t>Massive challenge for </a:t>
            </a:r>
            <a:r>
              <a:rPr lang="en-US" sz="3200" dirty="0" smtClean="0"/>
              <a:t>cities</a:t>
            </a:r>
          </a:p>
          <a:p>
            <a:pPr lvl="1"/>
            <a:r>
              <a:rPr lang="en-US" sz="2800" dirty="0" smtClean="0"/>
              <a:t>Need for new physical infrastructure</a:t>
            </a:r>
          </a:p>
          <a:p>
            <a:pPr lvl="1"/>
            <a:r>
              <a:rPr lang="en-US" sz="2800" dirty="0" smtClean="0"/>
              <a:t>New </a:t>
            </a:r>
            <a:r>
              <a:rPr lang="en-US" sz="2800" u="sng" dirty="0" smtClean="0"/>
              <a:t>ownership and management models</a:t>
            </a:r>
            <a:endParaRPr lang="en-US" sz="2800" dirty="0"/>
          </a:p>
          <a:p>
            <a:r>
              <a:rPr lang="en-US" sz="3200" dirty="0" smtClean="0"/>
              <a:t>Increasing importance of food quality and safety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42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i="1" dirty="0" smtClean="0"/>
          </a:p>
          <a:p>
            <a:pPr algn="ctr"/>
            <a:r>
              <a:rPr lang="en-US" sz="7200" i="1" dirty="0" smtClean="0"/>
              <a:t>What we need to know</a:t>
            </a:r>
          </a:p>
          <a:p>
            <a:pPr algn="ctr"/>
            <a:r>
              <a:rPr lang="en-US" sz="5400" i="1" dirty="0" smtClean="0"/>
              <a:t>(an incomplete list!)</a:t>
            </a:r>
          </a:p>
        </p:txBody>
      </p:sp>
    </p:spTree>
    <p:extLst>
      <p:ext uri="{BB962C8B-B14F-4D97-AF65-F5344CB8AC3E}">
        <p14:creationId xmlns:p14="http://schemas.microsoft.com/office/powerpoint/2010/main" val="7872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99395" cy="1499616"/>
          </a:xfrm>
        </p:spPr>
        <p:txBody>
          <a:bodyPr/>
          <a:lstStyle/>
          <a:p>
            <a:r>
              <a:rPr lang="en-US" dirty="0" smtClean="0"/>
              <a:t>#1: Who is responding to the opportunities?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395019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What is the level</a:t>
            </a:r>
            <a:r>
              <a:rPr lang="en-US" sz="3200" dirty="0"/>
              <a:t>, structure, and spatial distribution of the local agribusiness response</a:t>
            </a:r>
            <a:r>
              <a:rPr lang="en-US" sz="3200" dirty="0" smtClean="0"/>
              <a:t>?</a:t>
            </a:r>
            <a:endParaRPr lang="en-US" sz="3200" dirty="0"/>
          </a:p>
          <a:p>
            <a:pPr lvl="1"/>
            <a:r>
              <a:rPr lang="en-US" sz="3200" dirty="0"/>
              <a:t>Major implications for level and location of </a:t>
            </a:r>
            <a:r>
              <a:rPr lang="en-US" sz="3200" u="sng" dirty="0"/>
              <a:t>employment </a:t>
            </a:r>
            <a:endParaRPr lang="en-US" sz="3200" u="sng" dirty="0" smtClean="0"/>
          </a:p>
          <a:p>
            <a:pPr lvl="2"/>
            <a:r>
              <a:rPr lang="en-US" sz="2800" dirty="0" smtClean="0"/>
              <a:t>Among Tanzanian millers: </a:t>
            </a:r>
          </a:p>
          <a:p>
            <a:pPr lvl="3"/>
            <a:r>
              <a:rPr lang="en-US" sz="2800" dirty="0" smtClean="0"/>
              <a:t>smallest 20% of grain millers employ 15x more labor per unit output</a:t>
            </a:r>
          </a:p>
          <a:p>
            <a:pPr lvl="3"/>
            <a:r>
              <a:rPr lang="en-US" sz="2800" dirty="0" smtClean="0"/>
              <a:t>Next smallest employ 6x as many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77272" cy="1499616"/>
          </a:xfrm>
        </p:spPr>
        <p:txBody>
          <a:bodyPr/>
          <a:lstStyle/>
          <a:p>
            <a:r>
              <a:rPr lang="en-US" dirty="0"/>
              <a:t>#1: Who is responding to the opportunities?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What’s the role of smallholder farmers in the emerging supply chains?</a:t>
            </a:r>
            <a:endParaRPr lang="en-US" sz="3200" dirty="0"/>
          </a:p>
          <a:p>
            <a:pPr lvl="2"/>
            <a:r>
              <a:rPr lang="en-US" sz="2800" dirty="0"/>
              <a:t>Are more effective linkages emerging, </a:t>
            </a:r>
            <a:r>
              <a:rPr lang="en-US" sz="2800" dirty="0" smtClean="0"/>
              <a:t>or </a:t>
            </a:r>
            <a:r>
              <a:rPr lang="en-US" sz="2800" dirty="0"/>
              <a:t>will they </a:t>
            </a:r>
            <a:r>
              <a:rPr lang="en-US" sz="2800" dirty="0" smtClean="0"/>
              <a:t>be </a:t>
            </a:r>
            <a:r>
              <a:rPr lang="en-US" sz="2800" dirty="0"/>
              <a:t>by-passed?</a:t>
            </a:r>
          </a:p>
          <a:p>
            <a:pPr lvl="3"/>
            <a:r>
              <a:rPr lang="en-US" sz="2800" dirty="0"/>
              <a:t>… as they largely are by the rapidly growing but still small supermarket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#2: </a:t>
            </a:r>
            <a:r>
              <a:rPr lang="en-US" dirty="0"/>
              <a:t>How rapidly are supermarkets taking over market share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 smtClean="0"/>
              <a:t>Currently low in Africa and S Asia, higher in E and SE Asia</a:t>
            </a:r>
          </a:p>
          <a:p>
            <a:pPr lvl="1"/>
            <a:r>
              <a:rPr lang="en-US" sz="3600" dirty="0" smtClean="0"/>
              <a:t>The </a:t>
            </a:r>
            <a:r>
              <a:rPr lang="en-US" sz="3600" dirty="0"/>
              <a:t>sector can grow very rapidly in total sales while growing very slowly in market </a:t>
            </a:r>
            <a:r>
              <a:rPr lang="en-US" sz="3600" dirty="0" smtClean="0"/>
              <a:t>share</a:t>
            </a:r>
          </a:p>
          <a:p>
            <a:pPr lvl="2"/>
            <a:r>
              <a:rPr lang="en-US" sz="3200" dirty="0" smtClean="0"/>
              <a:t>Continuing </a:t>
            </a:r>
            <a:r>
              <a:rPr lang="en-US" sz="3200" dirty="0"/>
              <a:t>role, for a long time, for the so-called traditional marketing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89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ARE SMEs bad for safety and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How does nutritional </a:t>
            </a:r>
            <a:r>
              <a:rPr lang="en-US" sz="3600" dirty="0"/>
              <a:t>quality and food safety </a:t>
            </a:r>
            <a:r>
              <a:rPr lang="en-US" sz="3600" dirty="0" smtClean="0"/>
              <a:t>vary by:</a:t>
            </a:r>
          </a:p>
          <a:p>
            <a:pPr lvl="1"/>
            <a:r>
              <a:rPr lang="en-US" sz="3200" dirty="0" smtClean="0"/>
              <a:t>Imported vs. local products ?</a:t>
            </a:r>
            <a:endParaRPr lang="en-US" sz="3200" dirty="0"/>
          </a:p>
          <a:p>
            <a:pPr lvl="1"/>
            <a:r>
              <a:rPr lang="en-US" sz="3200" dirty="0" smtClean="0"/>
              <a:t>Firm size among locals?</a:t>
            </a:r>
          </a:p>
          <a:p>
            <a:pPr lvl="2"/>
            <a:r>
              <a:rPr lang="en-US" sz="2800" dirty="0" smtClean="0"/>
              <a:t>Some concerned that SMEs are a major problem for food safety</a:t>
            </a:r>
          </a:p>
          <a:p>
            <a:pPr lvl="2"/>
            <a:r>
              <a:rPr lang="en-US" sz="2800" dirty="0" smtClean="0"/>
              <a:t>Sets up a potential </a:t>
            </a:r>
            <a:r>
              <a:rPr lang="en-US" sz="2800" u="sng" dirty="0" smtClean="0"/>
              <a:t>major conundrum</a:t>
            </a:r>
            <a:r>
              <a:rPr lang="en-US" sz="2800" dirty="0" smtClean="0"/>
              <a:t>: </a:t>
            </a:r>
          </a:p>
          <a:p>
            <a:pPr lvl="3"/>
            <a:r>
              <a:rPr lang="en-US" sz="2800" dirty="0" smtClean="0"/>
              <a:t>how to promote greater employment growth in </a:t>
            </a:r>
            <a:r>
              <a:rPr lang="en-US" sz="2800" dirty="0" err="1" smtClean="0"/>
              <a:t>agrifood</a:t>
            </a:r>
            <a:r>
              <a:rPr lang="en-US" sz="2800" dirty="0" smtClean="0"/>
              <a:t> system while safeguarding food quality and safety?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#4: What are the obesogenic foods and how are they reaching consumers?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junk food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6" y="3427279"/>
            <a:ext cx="5133187" cy="32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junk food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15" y="132735"/>
            <a:ext cx="5486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junk food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" y="132735"/>
            <a:ext cx="5393194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junk food af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15" y="3427279"/>
            <a:ext cx="4876799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junk food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6" y="3427279"/>
            <a:ext cx="5133187" cy="32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junk food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15" y="132735"/>
            <a:ext cx="5486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junk food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" y="132735"/>
            <a:ext cx="5393194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junk food af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15" y="3427279"/>
            <a:ext cx="4876799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"/>
            <a:ext cx="12192000" cy="6924973"/>
          </a:xfrm>
          <a:prstGeom prst="rect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endParaRPr lang="en-US" sz="5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</a:rPr>
              <a:t>We may be accustomed to thinking about the </a:t>
            </a: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</a:rPr>
              <a:t>degradation of developing country diets as a product only of FDI, and packaged foods</a:t>
            </a:r>
          </a:p>
          <a:p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6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treet food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" y="18967"/>
            <a:ext cx="10333703" cy="68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Diets are transforming in three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4211549" cy="46287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Food is becoming more </a:t>
            </a:r>
            <a:r>
              <a:rPr lang="en-US" sz="3200" u="sng" dirty="0"/>
              <a:t>p</a:t>
            </a:r>
            <a:r>
              <a:rPr lang="en-US" sz="3200" u="sng" dirty="0" smtClean="0"/>
              <a:t>urchased</a:t>
            </a:r>
          </a:p>
          <a:p>
            <a:pPr lvl="2"/>
            <a:r>
              <a:rPr lang="en-US" sz="2800" dirty="0"/>
              <a:t>A</a:t>
            </a:r>
            <a:r>
              <a:rPr lang="en-US" sz="2800" dirty="0" smtClean="0"/>
              <a:t>bout </a:t>
            </a:r>
            <a:r>
              <a:rPr lang="en-US" sz="2800" dirty="0"/>
              <a:t>50% of food in rural areas of Africa (by value) is purchased</a:t>
            </a:r>
          </a:p>
          <a:p>
            <a:pPr lvl="2"/>
            <a:r>
              <a:rPr lang="en-US" sz="2800" dirty="0" smtClean="0"/>
              <a:t>60% to 70% in Asia</a:t>
            </a:r>
            <a:endParaRPr lang="en-US" sz="2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76" y="2507062"/>
            <a:ext cx="5378181" cy="280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unk food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4" y="0"/>
            <a:ext cx="10269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unk food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4" y="0"/>
            <a:ext cx="10269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2000" cy="6924973"/>
          </a:xfrm>
          <a:prstGeom prst="rect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endParaRPr lang="en-US" sz="5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</a:rPr>
              <a:t>Traditional prepared foods, and traditional market outlets, can be major elements of this problem</a:t>
            </a:r>
          </a:p>
          <a:p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6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#5: How can we foster competitive response by local </a:t>
            </a:r>
            <a:r>
              <a:rPr lang="en-US" dirty="0" err="1" smtClean="0"/>
              <a:t>smes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27006"/>
            <a:ext cx="9720071" cy="46309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role of credible public grades and standards for quality and safety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iggybacking by the small guys</a:t>
            </a:r>
          </a:p>
          <a:p>
            <a:r>
              <a:rPr lang="en-US" sz="2800" dirty="0" smtClean="0"/>
              <a:t>Lots of agencies to promote small industry but have been marginally effective</a:t>
            </a:r>
          </a:p>
          <a:p>
            <a:r>
              <a:rPr lang="en-US" sz="2800" b="1" i="1" dirty="0" smtClean="0"/>
              <a:t>Scalable renewable energy?</a:t>
            </a:r>
          </a:p>
          <a:p>
            <a:r>
              <a:rPr lang="en-US" sz="2800" dirty="0" smtClean="0"/>
              <a:t>Cooperative wholesaling models?</a:t>
            </a:r>
          </a:p>
          <a:p>
            <a:pPr algn="ctr"/>
            <a:r>
              <a:rPr lang="en-US" sz="4000" b="1" i="1" dirty="0" smtClean="0"/>
              <a:t>It’s probably about slowing consolidation, not stopping it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4068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#6: How can we help (African?) cities break out of their dysfunctional approach to urban food marketing?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603500"/>
            <a:ext cx="9720071" cy="3705860"/>
          </a:xfrm>
        </p:spPr>
        <p:txBody>
          <a:bodyPr/>
          <a:lstStyle/>
          <a:p>
            <a:r>
              <a:rPr lang="en-US" sz="3600" dirty="0" smtClean="0"/>
              <a:t>New models of ownership and management</a:t>
            </a:r>
          </a:p>
          <a:p>
            <a:r>
              <a:rPr lang="en-US" sz="3600" dirty="0" smtClean="0"/>
              <a:t>Integrating food into urban planning</a:t>
            </a:r>
          </a:p>
          <a:p>
            <a:r>
              <a:rPr lang="en-US" sz="3600" dirty="0" smtClean="0"/>
              <a:t>Modifying the food environment to promote healthy food choices</a:t>
            </a:r>
          </a:p>
          <a:p>
            <a:r>
              <a:rPr lang="en-US" sz="3600" dirty="0" smtClean="0"/>
              <a:t>Must deal with the political economy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742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Diets are </a:t>
            </a:r>
            <a:r>
              <a:rPr lang="en-US" dirty="0"/>
              <a:t>transforming </a:t>
            </a:r>
            <a:r>
              <a:rPr lang="en-US" dirty="0" smtClean="0"/>
              <a:t>in </a:t>
            </a:r>
            <a:r>
              <a:rPr lang="en-US" dirty="0"/>
              <a:t>three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4816233" cy="4628789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200" dirty="0" smtClean="0"/>
              <a:t>Food is becoming more </a:t>
            </a:r>
            <a:r>
              <a:rPr lang="en-US" sz="3200" u="sng" dirty="0" smtClean="0"/>
              <a:t>perishable</a:t>
            </a:r>
            <a:endParaRPr lang="en-US" sz="3200" u="sng" dirty="0"/>
          </a:p>
          <a:p>
            <a:pPr lvl="2"/>
            <a:r>
              <a:rPr lang="en-US" sz="2800" dirty="0" smtClean="0"/>
              <a:t>meats</a:t>
            </a:r>
            <a:r>
              <a:rPr lang="en-US" sz="2800" b="1" i="1" dirty="0"/>
              <a:t>,</a:t>
            </a:r>
            <a:r>
              <a:rPr lang="en-US" sz="2800" dirty="0"/>
              <a:t> dairy, fresh produce (especially fruit and new vegetables)</a:t>
            </a:r>
          </a:p>
          <a:p>
            <a:pPr lvl="2"/>
            <a:r>
              <a:rPr lang="en-US" sz="2800" dirty="0" smtClean="0"/>
              <a:t>Non-cereals </a:t>
            </a:r>
            <a:r>
              <a:rPr lang="en-US" sz="2800" dirty="0"/>
              <a:t>are 50% to 70% </a:t>
            </a:r>
            <a:r>
              <a:rPr lang="en-US" sz="2800" dirty="0" smtClean="0"/>
              <a:t>of </a:t>
            </a:r>
            <a:r>
              <a:rPr lang="en-US" sz="2800" dirty="0"/>
              <a:t>diets in value </a:t>
            </a:r>
            <a:r>
              <a:rPr lang="en-US" sz="2800" dirty="0" smtClean="0"/>
              <a:t>terms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10" descr="http://carnatlab.com/RawMeatAssortment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44" y="4164769"/>
            <a:ext cx="3398466" cy="2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94" y="1696685"/>
            <a:ext cx="3288890" cy="24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Diets are </a:t>
            </a:r>
            <a:r>
              <a:rPr lang="en-US" dirty="0"/>
              <a:t>transforming in three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84831"/>
            <a:ext cx="4816232" cy="46287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Food is becoming more </a:t>
            </a:r>
            <a:r>
              <a:rPr lang="en-US" sz="3200" u="sng" dirty="0" smtClean="0"/>
              <a:t>processed and prepared</a:t>
            </a:r>
            <a:endParaRPr lang="en-US" sz="3200" u="sng" dirty="0"/>
          </a:p>
          <a:p>
            <a:pPr lvl="2"/>
            <a:r>
              <a:rPr lang="en-US" sz="2400" dirty="0" smtClean="0"/>
              <a:t>50</a:t>
            </a:r>
            <a:r>
              <a:rPr lang="en-US" sz="2400" dirty="0"/>
              <a:t>% to 65% of all </a:t>
            </a:r>
            <a:r>
              <a:rPr lang="en-US" sz="2400" dirty="0" smtClean="0"/>
              <a:t>food is now processed</a:t>
            </a:r>
            <a:endParaRPr lang="en-US" sz="2400" dirty="0"/>
          </a:p>
          <a:p>
            <a:pPr lvl="2"/>
            <a:r>
              <a:rPr lang="en-US" sz="2400" dirty="0" smtClean="0"/>
              <a:t>70</a:t>
            </a:r>
            <a:r>
              <a:rPr lang="en-US" sz="2400" dirty="0"/>
              <a:t>% to 80% of purchased </a:t>
            </a:r>
            <a:r>
              <a:rPr lang="en-US" sz="2400" dirty="0" smtClean="0"/>
              <a:t>food</a:t>
            </a:r>
          </a:p>
          <a:p>
            <a:pPr lvl="2"/>
            <a:r>
              <a:rPr lang="en-US" sz="2400" dirty="0" smtClean="0"/>
              <a:t>Food away from home exceeds 15% of food expenditure in some countries of ESA </a:t>
            </a:r>
          </a:p>
          <a:p>
            <a:pPr lvl="3"/>
            <a:r>
              <a:rPr lang="en-US" sz="2400" dirty="0" smtClean="0"/>
              <a:t>and is growing everywhere more rapidly than any other category</a:t>
            </a:r>
            <a:endParaRPr lang="en-US" sz="2400" dirty="0"/>
          </a:p>
        </p:txBody>
      </p:sp>
      <p:pic>
        <p:nvPicPr>
          <p:cNvPr id="2052" name="Picture 4" descr="Image result for african processed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92" y="1647503"/>
            <a:ext cx="3480620" cy="27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2" y="4371008"/>
            <a:ext cx="4229714" cy="23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9720071" cy="4628789"/>
          </a:xfrm>
        </p:spPr>
        <p:txBody>
          <a:bodyPr>
            <a:normAutofit/>
          </a:bodyPr>
          <a:lstStyle/>
          <a:p>
            <a:pPr lvl="1"/>
            <a:endParaRPr lang="en-US" sz="3600" dirty="0"/>
          </a:p>
          <a:p>
            <a:pPr marL="128016" lvl="1" indent="0" algn="ctr">
              <a:buNone/>
            </a:pPr>
            <a:r>
              <a:rPr lang="en-US" sz="4400" b="1" i="1" dirty="0" smtClean="0"/>
              <a:t>Every </a:t>
            </a:r>
            <a:r>
              <a:rPr lang="en-US" sz="4400" b="1" i="1" dirty="0"/>
              <a:t>one of these </a:t>
            </a:r>
            <a:r>
              <a:rPr lang="en-US" sz="4400" b="1" i="1" dirty="0" smtClean="0"/>
              <a:t>transformations means </a:t>
            </a:r>
            <a:r>
              <a:rPr lang="en-US" sz="4400" b="1" i="1" dirty="0"/>
              <a:t>the </a:t>
            </a:r>
            <a:r>
              <a:rPr lang="en-US" sz="4400" b="1" i="1" u="sng" dirty="0"/>
              <a:t>post-farm segment</a:t>
            </a:r>
            <a:r>
              <a:rPr lang="en-US" sz="4400" b="1" i="1" dirty="0"/>
              <a:t> of the </a:t>
            </a:r>
            <a:r>
              <a:rPr lang="en-US" sz="4400" b="1" i="1" dirty="0" err="1"/>
              <a:t>agrifood</a:t>
            </a:r>
            <a:r>
              <a:rPr lang="en-US" sz="4400" b="1" i="1" dirty="0"/>
              <a:t> system is becoming ever more </a:t>
            </a:r>
            <a:r>
              <a:rPr lang="en-US" sz="4400" b="1" i="1" dirty="0" smtClean="0"/>
              <a:t>important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69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#2: The transformation is not JUST AN urban middle class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transformation is </a:t>
            </a:r>
            <a:r>
              <a:rPr lang="en-US" sz="3600" u="sng" dirty="0" smtClean="0"/>
              <a:t>broad</a:t>
            </a:r>
          </a:p>
          <a:p>
            <a:pPr lvl="2"/>
            <a:r>
              <a:rPr lang="en-US" sz="3200" dirty="0" smtClean="0"/>
              <a:t>In rural and urban areas </a:t>
            </a:r>
          </a:p>
          <a:p>
            <a:pPr lvl="2"/>
            <a:r>
              <a:rPr lang="en-US" sz="3200" dirty="0" smtClean="0"/>
              <a:t>Across Africa and Asia</a:t>
            </a:r>
          </a:p>
          <a:p>
            <a:pPr lvl="2"/>
            <a:r>
              <a:rPr lang="en-US" sz="3200" dirty="0"/>
              <a:t>Across the income distribution (not just </a:t>
            </a:r>
            <a:r>
              <a:rPr lang="en-US" sz="3200" dirty="0" smtClean="0"/>
              <a:t>the middle- </a:t>
            </a:r>
            <a:r>
              <a:rPr lang="en-US" sz="3200" smtClean="0"/>
              <a:t>and upper </a:t>
            </a:r>
            <a:r>
              <a:rPr lang="en-US" sz="3200" dirty="0" smtClean="0"/>
              <a:t>classes)</a:t>
            </a:r>
            <a:endParaRPr lang="en-US" sz="3200" dirty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64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50272" cy="1499616"/>
          </a:xfrm>
        </p:spPr>
        <p:txBody>
          <a:bodyPr/>
          <a:lstStyle/>
          <a:p>
            <a:r>
              <a:rPr lang="en-US" sz="5400" dirty="0"/>
              <a:t>Categorization scheme used in LSMS data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23850"/>
              </p:ext>
            </p:extLst>
          </p:nvPr>
        </p:nvGraphicFramePr>
        <p:xfrm>
          <a:off x="1737360" y="1767841"/>
          <a:ext cx="82804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193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Unprocessed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Processed,</a:t>
                      </a:r>
                      <a:r>
                        <a:rPr lang="en-US" sz="2400" baseline="0" dirty="0" smtClean="0"/>
                        <a:t> Low Value Added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Processed, High Value Added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813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Non-perishable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Legumes</a:t>
                      </a:r>
                    </a:p>
                    <a:p>
                      <a:pPr algn="ctr"/>
                      <a:r>
                        <a:rPr lang="en-US" sz="2000" dirty="0" smtClean="0"/>
                        <a:t>Maize grain</a:t>
                      </a:r>
                    </a:p>
                    <a:p>
                      <a:pPr algn="ctr"/>
                      <a:r>
                        <a:rPr lang="en-US" sz="2000" dirty="0" smtClean="0"/>
                        <a:t>others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Maize meal</a:t>
                      </a:r>
                    </a:p>
                    <a:p>
                      <a:pPr algn="ctr"/>
                      <a:r>
                        <a:rPr lang="en-US" sz="2000" dirty="0" smtClean="0"/>
                        <a:t>Milled Rice</a:t>
                      </a:r>
                    </a:p>
                    <a:p>
                      <a:pPr algn="ctr"/>
                      <a:r>
                        <a:rPr lang="en-US" sz="2000" dirty="0" smtClean="0"/>
                        <a:t>Sugar</a:t>
                      </a:r>
                    </a:p>
                    <a:p>
                      <a:pPr algn="ctr"/>
                      <a:r>
                        <a:rPr lang="en-US" sz="2000" dirty="0" smtClean="0"/>
                        <a:t>Others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Veg oils</a:t>
                      </a:r>
                    </a:p>
                    <a:p>
                      <a:pPr algn="ctr"/>
                      <a:r>
                        <a:rPr lang="en-US" sz="2000" dirty="0" smtClean="0"/>
                        <a:t>Breads</a:t>
                      </a:r>
                    </a:p>
                    <a:p>
                      <a:pPr algn="ctr"/>
                      <a:r>
                        <a:rPr lang="en-US" sz="2000" dirty="0" smtClean="0"/>
                        <a:t>Food away from home</a:t>
                      </a:r>
                    </a:p>
                    <a:p>
                      <a:pPr algn="ctr"/>
                      <a:r>
                        <a:rPr lang="en-US" sz="2000" dirty="0" smtClean="0"/>
                        <a:t>Others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813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Perishable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Vegetables</a:t>
                      </a:r>
                    </a:p>
                    <a:p>
                      <a:pPr algn="ctr"/>
                      <a:r>
                        <a:rPr lang="en-US" sz="2000" dirty="0" smtClean="0"/>
                        <a:t>Fresh</a:t>
                      </a:r>
                      <a:r>
                        <a:rPr lang="en-US" sz="2000" baseline="0" dirty="0" smtClean="0"/>
                        <a:t> fish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Fruit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Others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Beef</a:t>
                      </a:r>
                    </a:p>
                    <a:p>
                      <a:pPr algn="ctr"/>
                      <a:r>
                        <a:rPr lang="en-US" sz="2000" dirty="0" smtClean="0"/>
                        <a:t>Other meat (incl. poultry)</a:t>
                      </a:r>
                    </a:p>
                    <a:p>
                      <a:pPr algn="ctr"/>
                      <a:r>
                        <a:rPr lang="en-US" sz="2000" dirty="0" smtClean="0"/>
                        <a:t>Dried/</a:t>
                      </a:r>
                      <a:r>
                        <a:rPr lang="en-US" sz="2000" dirty="0" err="1" smtClean="0"/>
                        <a:t>pkgd</a:t>
                      </a:r>
                      <a:r>
                        <a:rPr lang="en-US" sz="2000" dirty="0" smtClean="0"/>
                        <a:t> fish</a:t>
                      </a:r>
                    </a:p>
                    <a:p>
                      <a:pPr algn="ctr"/>
                      <a:r>
                        <a:rPr lang="en-US" sz="2000" dirty="0" smtClean="0"/>
                        <a:t>Others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Food</a:t>
                      </a:r>
                      <a:r>
                        <a:rPr lang="en-US" sz="2000" baseline="0" dirty="0" smtClean="0"/>
                        <a:t> away from home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Dairy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Others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4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4476</TotalTime>
  <Words>1634</Words>
  <Application>Microsoft Office PowerPoint</Application>
  <PresentationFormat>Widescreen</PresentationFormat>
  <Paragraphs>248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Tw Cen MT</vt:lpstr>
      <vt:lpstr>Tw Cen MT Condensed</vt:lpstr>
      <vt:lpstr>Wingdings 3</vt:lpstr>
      <vt:lpstr>Integral</vt:lpstr>
      <vt:lpstr>Urbanization, food systems, and the diet transformation in developing countries: What do we know, and what do we need to know?</vt:lpstr>
      <vt:lpstr>Background</vt:lpstr>
      <vt:lpstr>PowerPoint Presentation</vt:lpstr>
      <vt:lpstr>#1: Diets are transforming in three ways</vt:lpstr>
      <vt:lpstr>#1: Diets are transforming in three ways</vt:lpstr>
      <vt:lpstr>#1: Diets are transforming in three ways</vt:lpstr>
      <vt:lpstr>PowerPoint Presentation</vt:lpstr>
      <vt:lpstr>#2: The transformation is not JUST AN urban middle class STORY</vt:lpstr>
      <vt:lpstr>Categorization scheme used in LSMS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#3: Urban demand is driving the transformation</vt:lpstr>
      <vt:lpstr>#3: Urban demand is driving the transformation</vt:lpstr>
      <vt:lpstr>#3: Urban demand is driving the transformation</vt:lpstr>
      <vt:lpstr>#4: Local demand and supply dominate</vt:lpstr>
      <vt:lpstr>#4: Local demand and supply dominate</vt:lpstr>
      <vt:lpstr>#4: Local demand and supply dominate</vt:lpstr>
      <vt:lpstr>#4: Local demand and supply dominate</vt:lpstr>
      <vt:lpstr>#4: Local demand and supply dominate</vt:lpstr>
      <vt:lpstr>PowerPoint Presentation</vt:lpstr>
      <vt:lpstr>#5: Flow of food bi- and even tri-directional</vt:lpstr>
      <vt:lpstr>#6: Cities are not adequately prepared</vt:lpstr>
      <vt:lpstr>#6: Cities are not adequately prepared</vt:lpstr>
      <vt:lpstr>#6: Cities are not adequately prepared</vt:lpstr>
      <vt:lpstr>PowerPoint Presentation</vt:lpstr>
      <vt:lpstr>Implications</vt:lpstr>
      <vt:lpstr>PowerPoint Presentation</vt:lpstr>
      <vt:lpstr>#1: Who is responding to the opportunities?</vt:lpstr>
      <vt:lpstr>#1: Who is responding to the opportunities?</vt:lpstr>
      <vt:lpstr>#2: How rapidly are supermarkets taking over market share?</vt:lpstr>
      <vt:lpstr>#3: ARE SMEs bad for safety and quality?</vt:lpstr>
      <vt:lpstr>#4: What are the obesogenic foods and how are they reaching consumers?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#5: How can we foster competitive response by local smes?</vt:lpstr>
      <vt:lpstr>#6: How can we help (African?) cities break out of their dysfunctional approach to urban food marketing?</vt:lpstr>
      <vt:lpstr>PowerPoint Presentation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Urbanization, food systems, and the diet transformation in developing countries: What do we know, and what do we need to know?</dc:title>
  <dc:creator>Tschirley, David</dc:creator>
  <cp:lastModifiedBy>Payne, Kenna</cp:lastModifiedBy>
  <cp:revision>58</cp:revision>
  <dcterms:created xsi:type="dcterms:W3CDTF">2017-01-15T16:22:40Z</dcterms:created>
  <dcterms:modified xsi:type="dcterms:W3CDTF">2018-07-24T18:41:57Z</dcterms:modified>
</cp:coreProperties>
</file>